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22b25f77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22b25f7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22b25f77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22b25f77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22b25f77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22b25f77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22b25f77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22b25f77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22b25f77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22b25f77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822b25f77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822b25f77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22b25f77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22b25f77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68c12a67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68c12a67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b82438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b82438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</a:t>
            </a:r>
            <a:endParaRPr sz="1700">
              <a:solidFill>
                <a:srgbClr val="231F2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</a:rPr>
              <a:t>Time </a:t>
            </a:r>
            <a:endParaRPr sz="1700">
              <a:solidFill>
                <a:srgbClr val="231F20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31F20"/>
              </a:buClr>
              <a:buSzPts val="1700"/>
              <a:buChar char="●"/>
            </a:pPr>
            <a:r>
              <a:rPr lang="en" sz="1700">
                <a:solidFill>
                  <a:srgbClr val="231F20"/>
                </a:solidFill>
              </a:rPr>
              <a:t>Weather variations</a:t>
            </a:r>
            <a:endParaRPr sz="1700">
              <a:solidFill>
                <a:srgbClr val="231F20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Char char="●"/>
            </a:pPr>
            <a:r>
              <a:rPr lang="en" sz="1700">
                <a:solidFill>
                  <a:srgbClr val="231F20"/>
                </a:solidFill>
              </a:rPr>
              <a:t>Type of membership</a:t>
            </a:r>
            <a:endParaRPr b="1" sz="24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b73a2a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b73a2a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Sumeet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Indicates whether user was a "registered" member (Annual Member, 30-Day Member or Day Key Member) or a "casual" rider (Single Trip, 24-Hour Pass, 3-Day Pass or 5-Day Pass)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22b25f7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22b25f7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Sabrina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22b25f77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22b25f77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68c12a67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668c12a67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22b25f7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22b25f7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22b25f77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22b25f77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Kimball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281178"/>
            <a:ext cx="9144000" cy="458114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6000" stPos="0" sy="-100000" ky="0"/>
          </a:effectLst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6023450" y="2776375"/>
            <a:ext cx="4504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Kimball Wu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Pei-Yi Cheng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Ling Tan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Sumeet Mishra </a:t>
            </a:r>
            <a:endParaRPr sz="24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8" name="Google Shape;88;p13"/>
          <p:cNvSpPr txBox="1"/>
          <p:nvPr>
            <p:ph type="ctrTitle"/>
          </p:nvPr>
        </p:nvSpPr>
        <p:spPr>
          <a:xfrm>
            <a:off x="6026325" y="1382888"/>
            <a:ext cx="18735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3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4800">
              <a:solidFill>
                <a:srgbClr val="E3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28186" l="0" r="0" t="33794"/>
          <a:stretch/>
        </p:blipFill>
        <p:spPr>
          <a:xfrm>
            <a:off x="762400" y="1347300"/>
            <a:ext cx="5606574" cy="9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272575" y="-42250"/>
            <a:ext cx="92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</a:t>
            </a:r>
            <a:r>
              <a:rPr lang="en" sz="2300"/>
              <a:t>Affected</a:t>
            </a:r>
            <a:r>
              <a:rPr lang="en" sz="2300"/>
              <a:t> by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Temperature</a:t>
            </a:r>
            <a:r>
              <a:rPr lang="en" sz="2000"/>
              <a:t> and  Humidity Levels on Average </a:t>
            </a:r>
            <a:endParaRPr sz="20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50" y="805725"/>
            <a:ext cx="4498825" cy="424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00" y="863625"/>
            <a:ext cx="4498825" cy="42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7650" y="478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/>
              <a:t> so far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7650" y="1441200"/>
            <a:ext cx="7688700" cy="30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Bike usage shows a very different pattern at different kind of days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W</a:t>
            </a:r>
            <a:r>
              <a:rPr lang="en" sz="1800"/>
              <a:t>ork and non-work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On workday more bike usage during rush hours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More bikes are been used in summer and fall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Bike usage drops considerably at more severe  weather conditions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Bike usage drops when </a:t>
            </a:r>
            <a:r>
              <a:rPr lang="en" sz="1800"/>
              <a:t>temperature</a:t>
            </a:r>
            <a:r>
              <a:rPr lang="en" sz="1800"/>
              <a:t> or humidity increases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478900" y="6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</a:t>
            </a:r>
            <a:r>
              <a:rPr lang="en"/>
              <a:t>Prediction</a:t>
            </a:r>
            <a:r>
              <a:rPr lang="en"/>
              <a:t> Model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475" y="1295900"/>
            <a:ext cx="4432974" cy="38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00" y="1295900"/>
            <a:ext cx="4330374" cy="38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528100" y="601150"/>
            <a:ext cx="759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Types of day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+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Normal Weather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43" y="948850"/>
            <a:ext cx="4678256" cy="40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type="title"/>
          </p:nvPr>
        </p:nvSpPr>
        <p:spPr>
          <a:xfrm>
            <a:off x="478900" y="-10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Prediction Model</a:t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528100" y="448750"/>
            <a:ext cx="759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Season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Hours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+ </a:t>
            </a:r>
            <a:r>
              <a:rPr b="1" lang="en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Normal Weather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5895100" y="2323900"/>
            <a:ext cx="825300" cy="3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Seasons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422850" y="-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answer the business questions -</a:t>
            </a:r>
            <a:r>
              <a:rPr lang="en">
                <a:solidFill>
                  <a:srgbClr val="FF0000"/>
                </a:solidFill>
              </a:rPr>
              <a:t> Promotions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727650" y="2730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 would introduce a </a:t>
            </a:r>
            <a:r>
              <a:rPr b="1"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Weekend Pass</a:t>
            </a: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for $12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pass valid starting 0:01 am Saturday till 11:59 pm Sunday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 would introduce a </a:t>
            </a:r>
            <a:r>
              <a:rPr b="1"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Seasonal Membership</a:t>
            </a: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for $35 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Membership valid for 3 consecutive months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Corporate Memberships</a:t>
            </a:r>
            <a:endParaRPr b="1"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0" y="484800"/>
            <a:ext cx="568194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6128625" y="649800"/>
            <a:ext cx="3503700" cy="17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Annual Membership 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$85/year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30 Days Membership 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$28/30 -Days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727650" y="1312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To save on maintenance cost by adjusting the number of bikes put out on the streets at a different time of a year. For example, reduce the number of bikes in winter by half of the amount from summer. </a:t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393300" y="14750"/>
            <a:ext cx="836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answer the business questions -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Maintenance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2780500" y="1298900"/>
            <a:ext cx="491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922" y="2190750"/>
            <a:ext cx="3322753" cy="21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1057650" y="4634625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Reference: Fanaee-T, Hadi, and Gama, Joao, 'Event labeling combining ensemble detectors and background knowledge', Progress in Artificial Intelligence (2013): pp. 1-15, Springer Berlin Heidelberg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50" y="152400"/>
            <a:ext cx="79819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28186" l="0" r="0" t="33794"/>
          <a:stretch/>
        </p:blipFill>
        <p:spPr>
          <a:xfrm>
            <a:off x="520850" y="4493350"/>
            <a:ext cx="2869025" cy="4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531149" cy="20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30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are going to answer the following questions:</a:t>
            </a:r>
            <a:endParaRPr sz="1800"/>
          </a:p>
        </p:txBody>
      </p:sp>
      <p:sp>
        <p:nvSpPr>
          <p:cNvPr id="102" name="Google Shape;102;p15"/>
          <p:cNvSpPr txBox="1"/>
          <p:nvPr/>
        </p:nvSpPr>
        <p:spPr>
          <a:xfrm>
            <a:off x="727650" y="1080425"/>
            <a:ext cx="79704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</a:rPr>
              <a:t>Capital Bikeshare has provided an eco-friendly alternative way to commute around D.C other than taking the Metro or driving. </a:t>
            </a:r>
            <a:endParaRPr sz="1700">
              <a:solidFill>
                <a:srgbClr val="231F2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31F20"/>
                </a:solidFill>
              </a:rPr>
              <a:t>-- We want to bring more profit to the company, by analyzing traveling behavior of bike usage:</a:t>
            </a:r>
            <a:endParaRPr sz="1700">
              <a:solidFill>
                <a:srgbClr val="231F2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31F20"/>
              </a:buClr>
              <a:buSzPts val="1700"/>
              <a:buAutoNum type="arabicPeriod"/>
            </a:pPr>
            <a:r>
              <a:rPr lang="en" sz="1700">
                <a:solidFill>
                  <a:srgbClr val="231F20"/>
                </a:solidFill>
              </a:rPr>
              <a:t>Introduce new promotions that would interest Capital Bikeshare (potential) users.</a:t>
            </a:r>
            <a:endParaRPr sz="1700">
              <a:solidFill>
                <a:srgbClr val="231F2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AutoNum type="arabicPeriod"/>
            </a:pPr>
            <a:r>
              <a:rPr lang="en" sz="1700">
                <a:solidFill>
                  <a:srgbClr val="231F20"/>
                </a:solidFill>
              </a:rPr>
              <a:t>Decrease bike maintenance cost.</a:t>
            </a:r>
            <a:endParaRPr b="1" sz="24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628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99050" y="1293113"/>
            <a:ext cx="7688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Data Collection</a:t>
            </a:r>
            <a:endParaRPr b="1" sz="18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Hourly and daily count of rental bikes between years 2011 and 2012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corresponding weather and seasonal information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Dataset &amp; Attributes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9" name="Google Shape;109;p16"/>
          <p:cNvSpPr txBox="1"/>
          <p:nvPr/>
        </p:nvSpPr>
        <p:spPr>
          <a:xfrm>
            <a:off x="963175" y="3486250"/>
            <a:ext cx="3236100" cy="1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Temporal variables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Hour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Workingday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Month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Year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5470350" y="3490600"/>
            <a:ext cx="34515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Membership variables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Casual User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Single Trip &amp; Pass</a:t>
            </a:r>
            <a:r>
              <a:rPr lang="en" sz="1600"/>
              <a:t>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Registered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Yearly or Monthly Membership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" name="Google Shape;111;p16"/>
          <p:cNvSpPr txBox="1"/>
          <p:nvPr/>
        </p:nvSpPr>
        <p:spPr>
          <a:xfrm>
            <a:off x="3234500" y="3490600"/>
            <a:ext cx="30000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Weather variables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Temperature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Humidity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Windspeed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Weather</a:t>
            </a:r>
            <a:endParaRPr sz="1600"/>
          </a:p>
        </p:txBody>
      </p:sp>
      <p:sp>
        <p:nvSpPr>
          <p:cNvPr id="112" name="Google Shape;112;p16"/>
          <p:cNvSpPr txBox="1"/>
          <p:nvPr/>
        </p:nvSpPr>
        <p:spPr>
          <a:xfrm>
            <a:off x="0" y="0"/>
            <a:ext cx="388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Count (Casual Registered)</a:t>
            </a:r>
            <a:endParaRPr sz="1600"/>
          </a:p>
        </p:txBody>
      </p:sp>
      <p:sp>
        <p:nvSpPr>
          <p:cNvPr id="113" name="Google Shape;113;p16"/>
          <p:cNvSpPr txBox="1"/>
          <p:nvPr/>
        </p:nvSpPr>
        <p:spPr>
          <a:xfrm>
            <a:off x="963175" y="2797675"/>
            <a:ext cx="32361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Response</a:t>
            </a:r>
            <a:r>
              <a:rPr lang="en" sz="1600"/>
              <a:t> variable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892275" y="2008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Type of Days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Seasons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Different type of Weather Conditions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Temperature, Humidity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Fitted and P</a:t>
            </a:r>
            <a:r>
              <a:rPr lang="en" sz="2300"/>
              <a:t>redicted</a:t>
            </a:r>
            <a:r>
              <a:rPr lang="en" sz="2300"/>
              <a:t> Models</a:t>
            </a:r>
            <a:endParaRPr sz="2300"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7650" y="543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need to explore the following relationships:</a:t>
            </a:r>
            <a:endParaRPr sz="1800"/>
          </a:p>
        </p:txBody>
      </p:sp>
      <p:sp>
        <p:nvSpPr>
          <p:cNvPr id="120" name="Google Shape;120;p17"/>
          <p:cNvSpPr txBox="1"/>
          <p:nvPr/>
        </p:nvSpPr>
        <p:spPr>
          <a:xfrm>
            <a:off x="739875" y="1388425"/>
            <a:ext cx="6450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How is the bike usage affected by</a:t>
            </a:r>
            <a:r>
              <a:rPr b="1" lang="en" sz="24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24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267150" y="0"/>
            <a:ext cx="1018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affected by different day of and hour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0" y="639421"/>
            <a:ext cx="4234224" cy="42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11400"/>
            <a:ext cx="4497672" cy="43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267150" y="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affected by</a:t>
            </a:r>
            <a:r>
              <a:rPr lang="en"/>
              <a:t> seasons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611400"/>
            <a:ext cx="4538644" cy="44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1468" l="0" r="0" t="0"/>
          <a:stretch/>
        </p:blipFill>
        <p:spPr>
          <a:xfrm>
            <a:off x="2155025" y="991350"/>
            <a:ext cx="4519200" cy="403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213625" y="16150"/>
            <a:ext cx="92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Affected by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 and Seasons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0" y="1056050"/>
            <a:ext cx="4974549" cy="39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0700" y="1056050"/>
            <a:ext cx="3987525" cy="38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>
            <p:ph type="title"/>
          </p:nvPr>
        </p:nvSpPr>
        <p:spPr>
          <a:xfrm>
            <a:off x="213625" y="16150"/>
            <a:ext cx="92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bike Usage are Affected by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 and Type of Days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